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6"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B9BFBFF-A9F2-4D14-8152-0031F2FE4A69}" type="datetimeFigureOut">
              <a:rPr lang="en-US" smtClean="0"/>
              <a:t>11/13/2013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B6631D1-E06C-49DA-9826-FD71BC849B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9BFBFF-A9F2-4D14-8152-0031F2FE4A69}"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631D1-E06C-49DA-9826-FD71BC849B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9BFBFF-A9F2-4D14-8152-0031F2FE4A69}"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631D1-E06C-49DA-9826-FD71BC849B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B9BFBFF-A9F2-4D14-8152-0031F2FE4A69}" type="datetimeFigureOut">
              <a:rPr lang="en-US" smtClean="0"/>
              <a:t>11/13/2013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B6631D1-E06C-49DA-9826-FD71BC849B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B9BFBFF-A9F2-4D14-8152-0031F2FE4A69}" type="datetimeFigureOut">
              <a:rPr lang="en-US" smtClean="0"/>
              <a:t>11/13/2013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B6631D1-E06C-49DA-9826-FD71BC849B81}"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B9BFBFF-A9F2-4D14-8152-0031F2FE4A69}" type="datetimeFigureOut">
              <a:rPr lang="en-US" smtClean="0"/>
              <a:t>11/13/2013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B6631D1-E06C-49DA-9826-FD71BC849B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B9BFBFF-A9F2-4D14-8152-0031F2FE4A69}" type="datetimeFigureOut">
              <a:rPr lang="en-US" smtClean="0"/>
              <a:t>11/13/2013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B6631D1-E06C-49DA-9826-FD71BC849B8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9BFBFF-A9F2-4D14-8152-0031F2FE4A69}"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631D1-E06C-49DA-9826-FD71BC849B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B9BFBFF-A9F2-4D14-8152-0031F2FE4A69}" type="datetimeFigureOut">
              <a:rPr lang="en-US" smtClean="0"/>
              <a:t>11/13/2013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B6631D1-E06C-49DA-9826-FD71BC849B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B9BFBFF-A9F2-4D14-8152-0031F2FE4A69}" type="datetimeFigureOut">
              <a:rPr lang="en-US" smtClean="0"/>
              <a:t>11/13/2013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B6631D1-E06C-49DA-9826-FD71BC849B8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B9BFBFF-A9F2-4D14-8152-0031F2FE4A69}" type="datetimeFigureOut">
              <a:rPr lang="en-US" smtClean="0"/>
              <a:t>11/13/2013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B6631D1-E06C-49DA-9826-FD71BC849B8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B9BFBFF-A9F2-4D14-8152-0031F2FE4A69}" type="datetimeFigureOut">
              <a:rPr lang="en-US" smtClean="0"/>
              <a:t>11/13/2013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B6631D1-E06C-49DA-9826-FD71BC849B8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iography.com/people/thurgood-marshall-940024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LwVzEl0Rqas" TargetMode="Externa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file:///C:\Users\KADAMS1\Documents\Tinker%20v.%20Des%20Moines.ovy"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73" y="746834"/>
            <a:ext cx="7162800" cy="555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37771" y="105005"/>
            <a:ext cx="7620000" cy="646331"/>
          </a:xfrm>
          <a:prstGeom prst="rect">
            <a:avLst/>
          </a:prstGeom>
          <a:noFill/>
        </p:spPr>
        <p:txBody>
          <a:bodyPr wrap="square" rtlCol="0">
            <a:spAutoFit/>
          </a:bodyPr>
          <a:lstStyle/>
          <a:p>
            <a:r>
              <a:rPr lang="en-US" b="1" dirty="0" smtClean="0">
                <a:solidFill>
                  <a:schemeClr val="accent2">
                    <a:lumMod val="40000"/>
                    <a:lumOff val="60000"/>
                  </a:schemeClr>
                </a:solidFill>
              </a:rPr>
              <a:t>Examine the Cartoon, what Message is it trying to convey and what evidence supports your answer. </a:t>
            </a:r>
            <a:endParaRPr lang="en-US" b="1" dirty="0">
              <a:solidFill>
                <a:schemeClr val="accent2">
                  <a:lumMod val="40000"/>
                  <a:lumOff val="60000"/>
                </a:schemeClr>
              </a:solidFill>
            </a:endParaRPr>
          </a:p>
        </p:txBody>
      </p:sp>
      <p:sp>
        <p:nvSpPr>
          <p:cNvPr id="3" name="TextBox 2"/>
          <p:cNvSpPr txBox="1"/>
          <p:nvPr/>
        </p:nvSpPr>
        <p:spPr>
          <a:xfrm>
            <a:off x="1447800" y="6345566"/>
            <a:ext cx="6611105" cy="369332"/>
          </a:xfrm>
          <a:prstGeom prst="rect">
            <a:avLst/>
          </a:prstGeom>
          <a:noFill/>
        </p:spPr>
        <p:txBody>
          <a:bodyPr wrap="none" rtlCol="0">
            <a:spAutoFit/>
          </a:bodyPr>
          <a:lstStyle/>
          <a:p>
            <a:r>
              <a:rPr lang="en-US" b="1" dirty="0" smtClean="0">
                <a:solidFill>
                  <a:schemeClr val="accent2">
                    <a:lumMod val="40000"/>
                    <a:lumOff val="60000"/>
                  </a:schemeClr>
                </a:solidFill>
              </a:rPr>
              <a:t>Record your answer in your notebook under today’s date</a:t>
            </a:r>
            <a:endParaRPr lang="en-US" b="1" dirty="0">
              <a:solidFill>
                <a:schemeClr val="accent2">
                  <a:lumMod val="40000"/>
                  <a:lumOff val="60000"/>
                </a:schemeClr>
              </a:solidFill>
            </a:endParaRPr>
          </a:p>
        </p:txBody>
      </p:sp>
    </p:spTree>
    <p:extLst>
      <p:ext uri="{BB962C8B-B14F-4D97-AF65-F5344CB8AC3E}">
        <p14:creationId xmlns:p14="http://schemas.microsoft.com/office/powerpoint/2010/main" val="1369394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629" y="1352729"/>
            <a:ext cx="45815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152400"/>
            <a:ext cx="7162800" cy="1200329"/>
          </a:xfrm>
          <a:prstGeom prst="rect">
            <a:avLst/>
          </a:prstGeom>
          <a:noFill/>
        </p:spPr>
        <p:txBody>
          <a:bodyPr wrap="square" rtlCol="0">
            <a:spAutoFit/>
          </a:bodyPr>
          <a:lstStyle/>
          <a:p>
            <a:r>
              <a:rPr lang="en-US" sz="2400" b="1" dirty="0" smtClean="0"/>
              <a:t>Watch the video and record notes on who Thurgood Marshall was and what were some of his major accomplishments? </a:t>
            </a:r>
            <a:endParaRPr lang="en-US" sz="2400" b="1" dirty="0"/>
          </a:p>
        </p:txBody>
      </p:sp>
      <p:sp>
        <p:nvSpPr>
          <p:cNvPr id="3" name="TextBox 2"/>
          <p:cNvSpPr txBox="1"/>
          <p:nvPr/>
        </p:nvSpPr>
        <p:spPr>
          <a:xfrm>
            <a:off x="96328" y="6062783"/>
            <a:ext cx="9102172" cy="461665"/>
          </a:xfrm>
          <a:prstGeom prst="rect">
            <a:avLst/>
          </a:prstGeom>
          <a:noFill/>
        </p:spPr>
        <p:txBody>
          <a:bodyPr wrap="none" rtlCol="0">
            <a:spAutoFit/>
          </a:bodyPr>
          <a:lstStyle/>
          <a:p>
            <a:r>
              <a:rPr lang="en-US" sz="2400" b="1" dirty="0" smtClean="0"/>
              <a:t>Record your notes in your SS notebook under today’s date!!!</a:t>
            </a:r>
            <a:endParaRPr lang="en-US" sz="2400" b="1" dirty="0"/>
          </a:p>
        </p:txBody>
      </p:sp>
    </p:spTree>
    <p:extLst>
      <p:ext uri="{BB962C8B-B14F-4D97-AF65-F5344CB8AC3E}">
        <p14:creationId xmlns:p14="http://schemas.microsoft.com/office/powerpoint/2010/main" val="4169015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447800"/>
            <a:ext cx="7620000" cy="4031873"/>
          </a:xfrm>
          <a:prstGeom prst="rect">
            <a:avLst/>
          </a:prstGeom>
          <a:noFill/>
        </p:spPr>
        <p:txBody>
          <a:bodyPr wrap="square" rtlCol="0">
            <a:spAutoFit/>
          </a:bodyPr>
          <a:lstStyle/>
          <a:p>
            <a:r>
              <a:rPr lang="en-US" sz="3200" b="1" dirty="0" smtClean="0">
                <a:solidFill>
                  <a:schemeClr val="bg1"/>
                </a:solidFill>
              </a:rPr>
              <a:t>Students will read and speak to debate the issues of four contemporary Supreme Court cases that involve the Bill of Right using academic vocabulary Tinker v. Des Moines, Hazelwood School District v. </a:t>
            </a:r>
            <a:r>
              <a:rPr lang="en-US" sz="3200" b="1" dirty="0" err="1" smtClean="0">
                <a:solidFill>
                  <a:schemeClr val="bg1"/>
                </a:solidFill>
              </a:rPr>
              <a:t>Kuhlmeier</a:t>
            </a:r>
            <a:r>
              <a:rPr lang="en-US" sz="3200" b="1" dirty="0" smtClean="0">
                <a:solidFill>
                  <a:schemeClr val="bg1"/>
                </a:solidFill>
              </a:rPr>
              <a:t>, Wallace v. </a:t>
            </a:r>
            <a:r>
              <a:rPr lang="en-US" sz="3200" b="1" dirty="0" err="1" smtClean="0">
                <a:solidFill>
                  <a:schemeClr val="bg1"/>
                </a:solidFill>
              </a:rPr>
              <a:t>Jafree</a:t>
            </a:r>
            <a:r>
              <a:rPr lang="en-US" sz="3200" b="1" dirty="0" smtClean="0">
                <a:solidFill>
                  <a:schemeClr val="bg1"/>
                </a:solidFill>
              </a:rPr>
              <a:t>, New Jersey v. T.L.O.</a:t>
            </a:r>
            <a:endParaRPr lang="en-US" sz="3200" b="1" dirty="0">
              <a:solidFill>
                <a:schemeClr val="bg1"/>
              </a:solidFill>
            </a:endParaRPr>
          </a:p>
        </p:txBody>
      </p:sp>
    </p:spTree>
    <p:extLst>
      <p:ext uri="{BB962C8B-B14F-4D97-AF65-F5344CB8AC3E}">
        <p14:creationId xmlns:p14="http://schemas.microsoft.com/office/powerpoint/2010/main" val="3955977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Review</a:t>
            </a:r>
            <a:endParaRPr lang="en-US" dirty="0"/>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3617" b="18129"/>
          <a:stretch/>
        </p:blipFill>
        <p:spPr>
          <a:xfrm>
            <a:off x="4522172" y="1136073"/>
            <a:ext cx="3535006" cy="4087091"/>
          </a:xfrm>
        </p:spPr>
      </p:pic>
      <p:sp>
        <p:nvSpPr>
          <p:cNvPr id="4" name="Text Placeholder 3"/>
          <p:cNvSpPr>
            <a:spLocks noGrp="1"/>
          </p:cNvSpPr>
          <p:nvPr>
            <p:ph type="body" idx="2"/>
          </p:nvPr>
        </p:nvSpPr>
        <p:spPr/>
        <p:txBody>
          <a:bodyPr>
            <a:normAutofit fontScale="92500" lnSpcReduction="10000"/>
          </a:bodyPr>
          <a:lstStyle/>
          <a:p>
            <a:r>
              <a:rPr lang="en-US" sz="2400" b="1" dirty="0" smtClean="0">
                <a:solidFill>
                  <a:schemeClr val="bg1"/>
                </a:solidFill>
              </a:rPr>
              <a:t>Who do the people on the sideline represent?</a:t>
            </a:r>
          </a:p>
          <a:p>
            <a:endParaRPr lang="en-US" sz="2400" b="1" dirty="0" smtClean="0">
              <a:solidFill>
                <a:schemeClr val="bg1"/>
              </a:solidFill>
            </a:endParaRPr>
          </a:p>
          <a:p>
            <a:r>
              <a:rPr lang="en-US" sz="2400" b="1" dirty="0" smtClean="0">
                <a:solidFill>
                  <a:schemeClr val="bg1"/>
                </a:solidFill>
              </a:rPr>
              <a:t>How does  the power of Judicial Review make the Federal Courts more powerful? </a:t>
            </a:r>
          </a:p>
          <a:p>
            <a:endParaRPr lang="en-US" sz="2400" b="1" dirty="0">
              <a:solidFill>
                <a:schemeClr val="bg1"/>
              </a:solidFill>
            </a:endParaRPr>
          </a:p>
          <a:p>
            <a:r>
              <a:rPr lang="en-US" sz="2400" b="1" dirty="0" smtClean="0">
                <a:solidFill>
                  <a:schemeClr val="bg1"/>
                </a:solidFill>
                <a:hlinkClick r:id="rId3"/>
              </a:rPr>
              <a:t>Watch the following and record notes on Judicial Review and the checks against Judicial Power.</a:t>
            </a:r>
            <a:endParaRPr lang="en-US" sz="2400" b="1" dirty="0">
              <a:solidFill>
                <a:schemeClr val="bg1"/>
              </a:solidFill>
            </a:endParaRPr>
          </a:p>
        </p:txBody>
      </p:sp>
    </p:spTree>
    <p:extLst>
      <p:ext uri="{BB962C8B-B14F-4D97-AF65-F5344CB8AC3E}">
        <p14:creationId xmlns:p14="http://schemas.microsoft.com/office/powerpoint/2010/main" val="25548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Analysis of Famous Court Cases</a:t>
            </a:r>
            <a:endParaRPr lang="en-US" dirty="0"/>
          </a:p>
        </p:txBody>
      </p:sp>
      <p:sp>
        <p:nvSpPr>
          <p:cNvPr id="7" name="Text Placeholder 6"/>
          <p:cNvSpPr>
            <a:spLocks noGrp="1"/>
          </p:cNvSpPr>
          <p:nvPr>
            <p:ph type="body" idx="2"/>
          </p:nvPr>
        </p:nvSpPr>
        <p:spPr/>
        <p:txBody>
          <a:bodyPr>
            <a:normAutofit lnSpcReduction="10000"/>
          </a:bodyPr>
          <a:lstStyle/>
          <a:p>
            <a:r>
              <a:rPr lang="fr-FR" sz="2400" b="1" i="1" dirty="0">
                <a:solidFill>
                  <a:schemeClr val="bg1"/>
                </a:solidFill>
              </a:rPr>
              <a:t>Case 1: </a:t>
            </a:r>
            <a:r>
              <a:rPr lang="fr-FR" sz="2400" b="1" i="1" dirty="0" err="1">
                <a:solidFill>
                  <a:schemeClr val="bg1"/>
                </a:solidFill>
              </a:rPr>
              <a:t>Tinker</a:t>
            </a:r>
            <a:r>
              <a:rPr lang="fr-FR" sz="2400" b="1" i="1" dirty="0">
                <a:solidFill>
                  <a:schemeClr val="bg1"/>
                </a:solidFill>
              </a:rPr>
              <a:t> v. Des Moines (1969</a:t>
            </a:r>
            <a:r>
              <a:rPr lang="fr-FR" sz="2400" b="1" i="1" dirty="0" smtClean="0">
                <a:solidFill>
                  <a:schemeClr val="bg1"/>
                </a:solidFill>
              </a:rPr>
              <a:t>)</a:t>
            </a:r>
          </a:p>
          <a:p>
            <a:endParaRPr lang="fr-FR" sz="2400" b="1" i="1" dirty="0" smtClean="0">
              <a:solidFill>
                <a:schemeClr val="bg1"/>
              </a:solidFill>
            </a:endParaRPr>
          </a:p>
          <a:p>
            <a:r>
              <a:rPr lang="en-US" sz="2400" b="1" dirty="0">
                <a:solidFill>
                  <a:schemeClr val="bg1"/>
                </a:solidFill>
              </a:rPr>
              <a:t>Case 2: </a:t>
            </a:r>
            <a:r>
              <a:rPr lang="en-US" sz="2400" b="1" i="1" dirty="0">
                <a:solidFill>
                  <a:schemeClr val="bg1"/>
                </a:solidFill>
              </a:rPr>
              <a:t>Hazelwood School District v. </a:t>
            </a:r>
            <a:r>
              <a:rPr lang="en-US" sz="2400" b="1" i="1" dirty="0" err="1">
                <a:solidFill>
                  <a:schemeClr val="bg1"/>
                </a:solidFill>
              </a:rPr>
              <a:t>Kuhlmeier</a:t>
            </a:r>
            <a:r>
              <a:rPr lang="en-US" sz="2400" b="1" i="1" dirty="0">
                <a:solidFill>
                  <a:schemeClr val="bg1"/>
                </a:solidFill>
              </a:rPr>
              <a:t> </a:t>
            </a:r>
            <a:r>
              <a:rPr lang="en-US" sz="2400" b="1" dirty="0">
                <a:solidFill>
                  <a:schemeClr val="bg1"/>
                </a:solidFill>
              </a:rPr>
              <a:t>(1988)</a:t>
            </a:r>
            <a:endParaRPr lang="fr-FR" sz="2400" b="1" dirty="0">
              <a:solidFill>
                <a:schemeClr val="bg1"/>
              </a:solidFill>
            </a:endParaRPr>
          </a:p>
          <a:p>
            <a:endParaRPr lang="en-US" sz="2400" dirty="0" smtClean="0">
              <a:solidFill>
                <a:schemeClr val="bg1"/>
              </a:solidFill>
            </a:endParaRPr>
          </a:p>
          <a:p>
            <a:r>
              <a:rPr lang="en-US" sz="2400" b="1" dirty="0">
                <a:solidFill>
                  <a:schemeClr val="bg1"/>
                </a:solidFill>
              </a:rPr>
              <a:t>Case 3: </a:t>
            </a:r>
            <a:r>
              <a:rPr lang="en-US" sz="2400" b="1" i="1" dirty="0">
                <a:solidFill>
                  <a:schemeClr val="bg1"/>
                </a:solidFill>
              </a:rPr>
              <a:t>Wallace v. </a:t>
            </a:r>
            <a:r>
              <a:rPr lang="en-US" sz="2400" b="1" i="1" dirty="0" err="1">
                <a:solidFill>
                  <a:schemeClr val="bg1"/>
                </a:solidFill>
              </a:rPr>
              <a:t>Jafree</a:t>
            </a:r>
            <a:r>
              <a:rPr lang="en-US" sz="2400" b="1" i="1" dirty="0">
                <a:solidFill>
                  <a:schemeClr val="bg1"/>
                </a:solidFill>
              </a:rPr>
              <a:t> </a:t>
            </a:r>
            <a:r>
              <a:rPr lang="en-US" sz="2400" b="1" dirty="0">
                <a:solidFill>
                  <a:schemeClr val="bg1"/>
                </a:solidFill>
              </a:rPr>
              <a:t>(1985</a:t>
            </a:r>
            <a:r>
              <a:rPr lang="en-US" sz="2400" b="1" dirty="0" smtClean="0">
                <a:solidFill>
                  <a:schemeClr val="bg1"/>
                </a:solidFill>
              </a:rPr>
              <a:t>)</a:t>
            </a:r>
          </a:p>
          <a:p>
            <a:endParaRPr lang="en-US" sz="2400" b="1" dirty="0">
              <a:solidFill>
                <a:schemeClr val="bg1"/>
              </a:solidFill>
            </a:endParaRPr>
          </a:p>
          <a:p>
            <a:r>
              <a:rPr lang="en-US" sz="2400" b="1" dirty="0" smtClean="0">
                <a:solidFill>
                  <a:schemeClr val="bg1"/>
                </a:solidFill>
              </a:rPr>
              <a:t>Case </a:t>
            </a:r>
            <a:r>
              <a:rPr lang="en-US" sz="2400" b="1" dirty="0">
                <a:solidFill>
                  <a:schemeClr val="bg1"/>
                </a:solidFill>
              </a:rPr>
              <a:t>4: New Jersey </a:t>
            </a:r>
            <a:r>
              <a:rPr lang="en-US" sz="2400" b="1" dirty="0" err="1">
                <a:solidFill>
                  <a:schemeClr val="bg1"/>
                </a:solidFill>
              </a:rPr>
              <a:t>v.T.L.O</a:t>
            </a:r>
            <a:r>
              <a:rPr lang="en-US" sz="2400" b="1" dirty="0">
                <a:solidFill>
                  <a:schemeClr val="bg1"/>
                </a:solidFill>
              </a:rPr>
              <a:t>. (1985)</a:t>
            </a:r>
          </a:p>
        </p:txBody>
      </p:sp>
      <p:pic>
        <p:nvPicPr>
          <p:cNvPr id="8" name="Content Placeholder 7">
            <a:hlinkClick r:id="rId2" action="ppaction://hlinkfile"/>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651250" y="1755049"/>
            <a:ext cx="5276850" cy="3119302"/>
          </a:xfrm>
        </p:spPr>
      </p:pic>
    </p:spTree>
    <p:extLst>
      <p:ext uri="{BB962C8B-B14F-4D97-AF65-F5344CB8AC3E}">
        <p14:creationId xmlns:p14="http://schemas.microsoft.com/office/powerpoint/2010/main" val="3162245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Exit Ticket</a:t>
            </a:r>
            <a:endParaRPr lang="en-US" dirty="0"/>
          </a:p>
        </p:txBody>
      </p:sp>
      <p:sp>
        <p:nvSpPr>
          <p:cNvPr id="6" name="Subtitle 5"/>
          <p:cNvSpPr>
            <a:spLocks noGrp="1"/>
          </p:cNvSpPr>
          <p:nvPr>
            <p:ph type="subTitle" idx="1"/>
          </p:nvPr>
        </p:nvSpPr>
        <p:spPr>
          <a:xfrm>
            <a:off x="457200" y="2286000"/>
            <a:ext cx="8374856" cy="3769520"/>
          </a:xfrm>
        </p:spPr>
        <p:txBody>
          <a:bodyPr>
            <a:normAutofit fontScale="47500" lnSpcReduction="20000"/>
          </a:bodyPr>
          <a:lstStyle/>
          <a:p>
            <a:pPr algn="l"/>
            <a:r>
              <a:rPr lang="en-US" sz="7000" b="1" dirty="0" smtClean="0">
                <a:solidFill>
                  <a:schemeClr val="bg1"/>
                </a:solidFill>
              </a:rPr>
              <a:t>Now write to explain the importance of the Supreme Court using examples from our lesson today. Give three examples to support your answer and be sure to use academic vocabulary </a:t>
            </a:r>
            <a:r>
              <a:rPr lang="en-US" sz="7000" b="1" dirty="0">
                <a:solidFill>
                  <a:schemeClr val="bg1"/>
                </a:solidFill>
              </a:rPr>
              <a:t>Tinker v. Des Moines, Hazelwood School District v. </a:t>
            </a:r>
            <a:r>
              <a:rPr lang="en-US" sz="7000" b="1" dirty="0" err="1">
                <a:solidFill>
                  <a:schemeClr val="bg1"/>
                </a:solidFill>
              </a:rPr>
              <a:t>Kuhlmeier</a:t>
            </a:r>
            <a:r>
              <a:rPr lang="en-US" sz="7000" b="1" dirty="0">
                <a:solidFill>
                  <a:schemeClr val="bg1"/>
                </a:solidFill>
              </a:rPr>
              <a:t>, Wallace v. </a:t>
            </a:r>
            <a:r>
              <a:rPr lang="en-US" sz="7000" b="1" dirty="0" err="1">
                <a:solidFill>
                  <a:schemeClr val="bg1"/>
                </a:solidFill>
              </a:rPr>
              <a:t>Jafree</a:t>
            </a:r>
            <a:r>
              <a:rPr lang="en-US" sz="7000" b="1" dirty="0">
                <a:solidFill>
                  <a:schemeClr val="bg1"/>
                </a:solidFill>
              </a:rPr>
              <a:t>, New Jersey v. T.L.O.</a:t>
            </a:r>
          </a:p>
          <a:p>
            <a:pPr algn="l"/>
            <a:endParaRPr lang="en-US" dirty="0"/>
          </a:p>
        </p:txBody>
      </p:sp>
    </p:spTree>
    <p:extLst>
      <p:ext uri="{BB962C8B-B14F-4D97-AF65-F5344CB8AC3E}">
        <p14:creationId xmlns:p14="http://schemas.microsoft.com/office/powerpoint/2010/main" val="1391689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126</TotalTime>
  <Words>252</Words>
  <Application>Microsoft Office PowerPoint</Application>
  <PresentationFormat>On-screen Show (4:3)</PresentationFormat>
  <Paragraphs>21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Verve</vt:lpstr>
      <vt:lpstr>PowerPoint Presentation</vt:lpstr>
      <vt:lpstr>PowerPoint Presentation</vt:lpstr>
      <vt:lpstr>PowerPoint Presentation</vt:lpstr>
      <vt:lpstr>Judicial Review</vt:lpstr>
      <vt:lpstr>Analysis of Famous Court Cases</vt:lpstr>
      <vt:lpstr>Exit Ticket</vt:lpstr>
    </vt:vector>
  </TitlesOfParts>
  <Company>Denver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DoTS</dc:creator>
  <cp:lastModifiedBy>DoTS</cp:lastModifiedBy>
  <cp:revision>9</cp:revision>
  <dcterms:created xsi:type="dcterms:W3CDTF">2013-11-01T16:51:22Z</dcterms:created>
  <dcterms:modified xsi:type="dcterms:W3CDTF">2013-11-13T15:07:37Z</dcterms:modified>
</cp:coreProperties>
</file>